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798466af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798466af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798466af0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798466af0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98466af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798466af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798466af0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798466af0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798466af0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798466af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7798466af0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7798466af0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798466af0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798466af0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798466af0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798466af0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798466af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798466af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798466af0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798466af0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798466af0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798466af0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798466af0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798466af0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798466af0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798466af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798466af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798466af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798466af0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798466af0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798466af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798466af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798466af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798466af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98466af0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798466af0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798466af0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798466af0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798466af0_0_4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798466af0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798466af0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798466af0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798466af0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798466af0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798466af0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798466af0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798466af0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798466af0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798466af0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798466af0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798466af0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798466af0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798466af0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798466af0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798466af0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798466af0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798466af0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798466af0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798466af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798466af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798466af0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798466af0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798466af0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798466af0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798466af0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798466af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798466af0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798466af0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4.jpg"/><Relationship Id="rId5" Type="http://schemas.openxmlformats.org/officeDocument/2006/relationships/image" Target="../media/image16.jpg"/><Relationship Id="rId6" Type="http://schemas.openxmlformats.org/officeDocument/2006/relationships/image" Target="../media/image6.jpg"/><Relationship Id="rId7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Relationship Id="rId5" Type="http://schemas.openxmlformats.org/officeDocument/2006/relationships/image" Target="../media/image22.jpg"/><Relationship Id="rId6" Type="http://schemas.openxmlformats.org/officeDocument/2006/relationships/image" Target="../media/image2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3" y="744575"/>
            <a:ext cx="5558100" cy="123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 Price Estimator</a:t>
            </a:r>
            <a:endParaRPr/>
          </a:p>
        </p:txBody>
      </p:sp>
      <p:sp>
        <p:nvSpPr>
          <p:cNvPr id="55" name="Google Shape;55;p13"/>
          <p:cNvSpPr txBox="1"/>
          <p:nvPr>
            <p:ph idx="4294967295" type="body"/>
          </p:nvPr>
        </p:nvSpPr>
        <p:spPr>
          <a:xfrm>
            <a:off x="2836500" y="2094050"/>
            <a:ext cx="30333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By</a:t>
            </a:r>
            <a:br>
              <a:rPr lang="en">
                <a:solidFill>
                  <a:srgbClr val="000000"/>
                </a:solidFill>
              </a:rPr>
            </a:br>
            <a:r>
              <a:rPr lang="en">
                <a:solidFill>
                  <a:srgbClr val="000000"/>
                </a:solidFill>
              </a:rPr>
              <a:t>Aashish Manohar Varlani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99" y="157513"/>
            <a:ext cx="3534500" cy="241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00" y="2932200"/>
            <a:ext cx="2755540" cy="18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9275" y="2932200"/>
            <a:ext cx="3105050" cy="18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7600" y="2979138"/>
            <a:ext cx="2597950" cy="17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3588" y="281625"/>
            <a:ext cx="3352787" cy="229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300" y="1247775"/>
            <a:ext cx="434340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460" y="152400"/>
            <a:ext cx="474708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83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80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3500" y="428625"/>
            <a:ext cx="64770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7"/>
          <p:cNvSpPr txBox="1"/>
          <p:nvPr>
            <p:ph idx="1" type="body"/>
          </p:nvPr>
        </p:nvSpPr>
        <p:spPr>
          <a:xfrm>
            <a:off x="2617650" y="3837850"/>
            <a:ext cx="5998800" cy="7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</a:rPr>
              <a:t>Linear Regression</a:t>
            </a:r>
            <a:endParaRPr sz="4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207475"/>
            <a:ext cx="571500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Prerequisites</a:t>
            </a:r>
            <a:r>
              <a:rPr lang="en"/>
              <a:t> for Linear Regression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Target Variable Should be Normally Distributed...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idx="1" type="body"/>
          </p:nvPr>
        </p:nvSpPr>
        <p:spPr>
          <a:xfrm>
            <a:off x="2817500" y="41514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The Target Variable is not normally distributed we will apply log transformation</a:t>
            </a:r>
            <a:endParaRPr/>
          </a:p>
        </p:txBody>
      </p:sp>
      <p:pic>
        <p:nvPicPr>
          <p:cNvPr id="150" name="Google Shape;1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00" y="165575"/>
            <a:ext cx="5638800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30"/>
          <p:cNvSpPr txBox="1"/>
          <p:nvPr/>
        </p:nvSpPr>
        <p:spPr>
          <a:xfrm>
            <a:off x="6159000" y="422025"/>
            <a:ext cx="26574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count      1168.000000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mean     182208.341610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std       78086.084388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min       34900.000000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25%      131000.000000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50%      164945.000000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75%      215000.000000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max      755000.000000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Name: SalePrice, dtype: float64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13" y="354263"/>
            <a:ext cx="8486775" cy="324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1"/>
          <p:cNvSpPr txBox="1"/>
          <p:nvPr/>
        </p:nvSpPr>
        <p:spPr>
          <a:xfrm>
            <a:off x="764900" y="3602300"/>
            <a:ext cx="3639900" cy="10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count    1168.000000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std         0.394460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min        10.460242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50%        12.013367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max        13.534473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Name: SalePrice, dtype: float64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1"/>
          <p:cNvSpPr txBox="1"/>
          <p:nvPr/>
        </p:nvSpPr>
        <p:spPr>
          <a:xfrm>
            <a:off x="4827000" y="3635300"/>
            <a:ext cx="378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mean       12.033654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25%        11.782953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50">
                <a:solidFill>
                  <a:schemeClr val="dk1"/>
                </a:solidFill>
                <a:highlight>
                  <a:srgbClr val="FFFFFF"/>
                </a:highlight>
              </a:rPr>
              <a:t>75%        12.278393</a:t>
            </a:r>
            <a:endParaRPr sz="12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We have to create an estimator which will estimate the price of a house depending on various factors like.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Neighborhood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Lot Area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House Style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Age of the house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Garage Condition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etc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8015" y="1179150"/>
            <a:ext cx="4248674" cy="336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There should be a linear relationship between the target variable and the explanatory Variables...</a:t>
            </a:r>
            <a:endParaRPr sz="4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626" y="152400"/>
            <a:ext cx="44507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598" y="152400"/>
            <a:ext cx="502480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498" y="152400"/>
            <a:ext cx="50350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0722" y="152400"/>
            <a:ext cx="50625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912" y="152400"/>
            <a:ext cx="46241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Explanatory Variables Should not be </a:t>
            </a:r>
            <a:r>
              <a:rPr lang="en"/>
              <a:t>correlated</a:t>
            </a:r>
            <a:r>
              <a:rPr lang="en"/>
              <a:t> to each other...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926" y="152400"/>
            <a:ext cx="462814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type="title"/>
          </p:nvPr>
        </p:nvSpPr>
        <p:spPr>
          <a:xfrm>
            <a:off x="311700" y="555600"/>
            <a:ext cx="3381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Linear Regression Model</a:t>
            </a:r>
            <a:endParaRPr/>
          </a:p>
        </p:txBody>
      </p:sp>
      <p:sp>
        <p:nvSpPr>
          <p:cNvPr id="204" name="Google Shape;204;p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 Train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RMSE: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31320.91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</a:t>
            </a:r>
            <a:r>
              <a:rPr baseline="30000" lang="en"/>
              <a:t>2 </a:t>
            </a:r>
            <a:r>
              <a:rPr lang="en"/>
              <a:t>Value: 83.9%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Adj. R</a:t>
            </a:r>
            <a:r>
              <a:rPr baseline="30000" lang="en"/>
              <a:t>2 </a:t>
            </a:r>
            <a:r>
              <a:rPr lang="en"/>
              <a:t>Value: 83.24%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 Test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RMSE: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25910.84</a:t>
            </a:r>
            <a:r>
              <a:rPr lang="en"/>
              <a:t>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</a:t>
            </a:r>
            <a:r>
              <a:rPr baseline="30000" lang="en"/>
              <a:t>2</a:t>
            </a:r>
            <a:r>
              <a:rPr lang="en"/>
              <a:t> Value: 90.59%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Adj. R</a:t>
            </a:r>
            <a:r>
              <a:rPr baseline="30000" lang="en"/>
              <a:t>2</a:t>
            </a:r>
            <a:r>
              <a:rPr lang="en"/>
              <a:t> Value: 88.82%</a:t>
            </a:r>
            <a:endParaRPr/>
          </a:p>
        </p:txBody>
      </p:sp>
      <p:pic>
        <p:nvPicPr>
          <p:cNvPr id="205" name="Google Shape;20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300" y="1620445"/>
            <a:ext cx="5719499" cy="2717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41"/>
          <p:cNvPicPr preferRelativeResize="0"/>
          <p:nvPr/>
        </p:nvPicPr>
        <p:blipFill rotWithShape="1">
          <a:blip r:embed="rId3">
            <a:alphaModFix/>
          </a:blip>
          <a:srcRect b="0" l="0" r="16198" t="8029"/>
          <a:stretch/>
        </p:blipFill>
        <p:spPr>
          <a:xfrm>
            <a:off x="311700" y="184650"/>
            <a:ext cx="4054724" cy="44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1"/>
          <p:cNvSpPr txBox="1"/>
          <p:nvPr>
            <p:ph idx="1" type="body"/>
          </p:nvPr>
        </p:nvSpPr>
        <p:spPr>
          <a:xfrm>
            <a:off x="2593300" y="38876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Regression Tree</a:t>
            </a:r>
            <a:endParaRPr sz="2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993" y="0"/>
            <a:ext cx="539201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>
            <p:ph type="title"/>
          </p:nvPr>
        </p:nvSpPr>
        <p:spPr>
          <a:xfrm>
            <a:off x="311700" y="555600"/>
            <a:ext cx="38427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Regression Tree Model</a:t>
            </a:r>
            <a:endParaRPr/>
          </a:p>
        </p:txBody>
      </p:sp>
      <p:sp>
        <p:nvSpPr>
          <p:cNvPr id="217" name="Google Shape;217;p4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 Train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RMSE: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155.18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</a:t>
            </a:r>
            <a:r>
              <a:rPr baseline="30000" lang="en"/>
              <a:t>2 </a:t>
            </a:r>
            <a:r>
              <a:rPr lang="en"/>
              <a:t>Value: 100%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Adj. R</a:t>
            </a:r>
            <a:r>
              <a:rPr baseline="30000" lang="en"/>
              <a:t>2 </a:t>
            </a:r>
            <a:r>
              <a:rPr lang="en"/>
              <a:t>Value: 100%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 Test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RMSE: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35329.27</a:t>
            </a:r>
            <a:r>
              <a:rPr lang="en"/>
              <a:t> 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</a:t>
            </a:r>
            <a:r>
              <a:rPr baseline="30000" lang="en"/>
              <a:t>2</a:t>
            </a:r>
            <a:r>
              <a:rPr lang="en"/>
              <a:t> Value: 82.5%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Adj. R</a:t>
            </a:r>
            <a:r>
              <a:rPr baseline="30000" lang="en"/>
              <a:t>2</a:t>
            </a:r>
            <a:r>
              <a:rPr lang="en"/>
              <a:t> Value: 76.31%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This model is an </a:t>
            </a:r>
            <a:r>
              <a:rPr lang="en"/>
              <a:t>overfitting</a:t>
            </a:r>
            <a:r>
              <a:rPr lang="en"/>
              <a:t> model.</a:t>
            </a:r>
            <a:br>
              <a:rPr lang="en"/>
            </a:br>
            <a:r>
              <a:rPr lang="en"/>
              <a:t>We will use GridSearchCV to find a better model</a:t>
            </a:r>
            <a:endParaRPr/>
          </a:p>
        </p:txBody>
      </p:sp>
      <p:pic>
        <p:nvPicPr>
          <p:cNvPr id="218" name="Google Shape;2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5300" y="1620445"/>
            <a:ext cx="5719499" cy="2717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311700" y="555600"/>
            <a:ext cx="43965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Regression Tree Model with GridSearchCV</a:t>
            </a:r>
            <a:endParaRPr/>
          </a:p>
        </p:txBody>
      </p:sp>
      <p:sp>
        <p:nvSpPr>
          <p:cNvPr id="224" name="Google Shape;224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 Train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RMSE: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19762.77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</a:t>
            </a:r>
            <a:r>
              <a:rPr baseline="30000" lang="en"/>
              <a:t>2 </a:t>
            </a:r>
            <a:r>
              <a:rPr lang="en"/>
              <a:t>Value: 93.59%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Adj. R</a:t>
            </a:r>
            <a:r>
              <a:rPr baseline="30000" lang="en"/>
              <a:t>2 </a:t>
            </a:r>
            <a:r>
              <a:rPr lang="en"/>
              <a:t>Value: 93.14%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 Test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RMSE: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44643.15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</a:t>
            </a:r>
            <a:r>
              <a:rPr baseline="30000" lang="en"/>
              <a:t>2</a:t>
            </a:r>
            <a:r>
              <a:rPr lang="en"/>
              <a:t> Value: 72.06%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Adj. R</a:t>
            </a:r>
            <a:r>
              <a:rPr baseline="30000" lang="en"/>
              <a:t>2</a:t>
            </a:r>
            <a:r>
              <a:rPr lang="en"/>
              <a:t> Value: 62.18%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Best Params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Max_depth: 7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Min_sample_split: 3</a:t>
            </a:r>
            <a:endParaRPr/>
          </a:p>
        </p:txBody>
      </p:sp>
      <p:pic>
        <p:nvPicPr>
          <p:cNvPr id="225" name="Google Shape;22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5300" y="1620445"/>
            <a:ext cx="5719499" cy="2717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479" y="608863"/>
            <a:ext cx="6946992" cy="3925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4"/>
          <p:cNvSpPr txBox="1"/>
          <p:nvPr>
            <p:ph idx="1" type="body"/>
          </p:nvPr>
        </p:nvSpPr>
        <p:spPr>
          <a:xfrm>
            <a:off x="-1304625" y="13745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Random Forest Regressor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5"/>
          <p:cNvSpPr txBox="1"/>
          <p:nvPr>
            <p:ph type="title"/>
          </p:nvPr>
        </p:nvSpPr>
        <p:spPr>
          <a:xfrm>
            <a:off x="311700" y="555600"/>
            <a:ext cx="3816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Random Forest Regressor Model</a:t>
            </a:r>
            <a:endParaRPr/>
          </a:p>
        </p:txBody>
      </p:sp>
      <p:sp>
        <p:nvSpPr>
          <p:cNvPr id="237" name="Google Shape;237;p4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 Train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RMSE: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12906.0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</a:t>
            </a:r>
            <a:r>
              <a:rPr baseline="30000" lang="en"/>
              <a:t>2 </a:t>
            </a:r>
            <a:r>
              <a:rPr lang="en"/>
              <a:t>Value: 97.27%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Adj. R</a:t>
            </a:r>
            <a:r>
              <a:rPr baseline="30000" lang="en"/>
              <a:t>2 </a:t>
            </a:r>
            <a:r>
              <a:rPr lang="en"/>
              <a:t>Value: 97.08%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For Test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RMSE: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27922.94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</a:t>
            </a:r>
            <a:r>
              <a:rPr baseline="30000" lang="en"/>
              <a:t>2</a:t>
            </a:r>
            <a:r>
              <a:rPr lang="en"/>
              <a:t> Value: 89.07%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Adj. R</a:t>
            </a:r>
            <a:r>
              <a:rPr baseline="30000" lang="en"/>
              <a:t>2</a:t>
            </a:r>
            <a:r>
              <a:rPr lang="en"/>
              <a:t> Value: 85.2%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5300" y="1620445"/>
            <a:ext cx="5719499" cy="2717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6"/>
          <p:cNvSpPr txBox="1"/>
          <p:nvPr>
            <p:ph idx="1" type="body"/>
          </p:nvPr>
        </p:nvSpPr>
        <p:spPr>
          <a:xfrm>
            <a:off x="2031025" y="4243775"/>
            <a:ext cx="62313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looks to be the best model for prediction</a:t>
            </a:r>
            <a:endParaRPr/>
          </a:p>
        </p:txBody>
      </p:sp>
      <p:pic>
        <p:nvPicPr>
          <p:cNvPr id="244" name="Google Shape;2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74426" cy="1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7" y="211075"/>
            <a:ext cx="3474418" cy="1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154300"/>
            <a:ext cx="3315125" cy="1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4875" y="2154300"/>
            <a:ext cx="3001550" cy="194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649" y="152400"/>
            <a:ext cx="4838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588" y="0"/>
            <a:ext cx="50228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813" y="0"/>
            <a:ext cx="53923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134"/>
            <a:ext cx="9144000" cy="258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99" y="1324164"/>
            <a:ext cx="8839202" cy="2495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48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966788"/>
            <a:ext cx="592455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